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2" r:id="rId2"/>
    <p:sldId id="598" r:id="rId3"/>
    <p:sldId id="599" r:id="rId4"/>
    <p:sldId id="584" r:id="rId5"/>
    <p:sldId id="585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597" r:id="rId17"/>
    <p:sldId id="563" r:id="rId18"/>
  </p:sldIdLst>
  <p:sldSz cx="9144000" cy="5715000" type="screen16x1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905297-B8DB-4952-B3FB-BE8802E8779A}">
          <p14:sldIdLst>
            <p14:sldId id="502"/>
            <p14:sldId id="598"/>
            <p14:sldId id="599"/>
            <p14:sldId id="584"/>
            <p14:sldId id="585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VI, Cristiana" initials="salvic" lastIdx="1" clrIdx="0"/>
  <p:cmAuthor id="1" name="DADU, Andrei" initials="dadua" lastIdx="16" clrIdx="1"/>
  <p:cmAuthor id="2" name="DADU, Andrei" initials="DA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00000"/>
    <a:srgbClr val="C0504D"/>
    <a:srgbClr val="FF33CC"/>
    <a:srgbClr val="00558E"/>
    <a:srgbClr val="CDFAB4"/>
    <a:srgbClr val="67F11B"/>
    <a:srgbClr val="FF6600"/>
    <a:srgbClr val="C75F09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84369" autoAdjust="0"/>
  </p:normalViewPr>
  <p:slideViewPr>
    <p:cSldViewPr>
      <p:cViewPr varScale="1">
        <p:scale>
          <a:sx n="69" d="100"/>
          <a:sy n="69" d="100"/>
        </p:scale>
        <p:origin x="-1140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3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38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1D4D719-41D8-4928-960F-C6607FB52EE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38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9790CA-8AE7-4B64-8CF9-D68FFD54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8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A893E90-808F-4CB2-A738-ECED298D5AF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698500"/>
            <a:ext cx="55848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8" y="884149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42C3169-F8D4-44FD-B8ED-853459930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186B-77C3-4C9B-99AF-89181A42D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3169-F8D4-44FD-B8ED-853459930C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past decade, the number of diagnoses of HIV infection in migrants in Europe has declined sharply, and evidence shows that a significant proportion acquire HIV after arrival in Europe.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HIV cases diagnosed in EU/EEA in 2016 were born abroad.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Unfortunately, we have very little or no data on eastern European and central Asian countries in the official countries report and we rely on those few empirical evidences that</a:t>
            </a:r>
            <a:r>
              <a:rPr lang="en-US" baseline="0" dirty="0" smtClean="0"/>
              <a:t> exist.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3186B-77C3-4C9B-99AF-89181A42DB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</a:t>
            </a:r>
            <a:r>
              <a:rPr lang="en-US" sz="1200" b="0" dirty="0"/>
              <a:t>WHO Essential package of HIV services in migrants: central Asia has 5 main components.</a:t>
            </a:r>
          </a:p>
          <a:p>
            <a:r>
              <a:rPr lang="en-US" sz="1200" b="0" dirty="0"/>
              <a:t>You see on pictures countries of central Asia actively engaging in discussions in September 2017 in a meeting convened and hosted by WHO. Other UN agencies, like UNAIDS, UNODC as well as IOM attended and presented in this meeting.</a:t>
            </a:r>
          </a:p>
          <a:p>
            <a:r>
              <a:rPr lang="en-US" sz="1200" b="0" dirty="0"/>
              <a:t>Countries advised and requested WHO to rigorously revise the 2</a:t>
            </a:r>
            <a:r>
              <a:rPr lang="en-US" sz="1200" b="0" baseline="30000" dirty="0"/>
              <a:t>nd</a:t>
            </a:r>
            <a:r>
              <a:rPr lang="en-US" sz="1200" b="0" dirty="0"/>
              <a:t> version of the essential package document given that more entities in countries may be involved</a:t>
            </a:r>
            <a:r>
              <a:rPr lang="en-US" sz="1200" b="0" baseline="0" dirty="0"/>
              <a:t> in such issues related to migration apart from MOH. Countries sent their feedback in March 2018 to WHO</a:t>
            </a:r>
            <a:r>
              <a:rPr lang="en-US" sz="1200" b="0" baseline="0" dirty="0" smtClean="0"/>
              <a:t>. </a:t>
            </a:r>
            <a:r>
              <a:rPr lang="en-US" sz="1200" b="0" baseline="0" dirty="0" err="1" smtClean="0"/>
              <a:t>Kaz</a:t>
            </a:r>
            <a:r>
              <a:rPr lang="en-US" sz="1200" b="0" baseline="0" dirty="0" smtClean="0"/>
              <a:t> sent this morning and now we can consider the endorsement from countries reached.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B15E-8451-4DBA-BC76-AA1C63D0EC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4"/>
            <a:ext cx="8229600" cy="320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E3144278-093F-4178-ABD2-CBB9C117E4A8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08CC12AE-189F-46E6-94BB-12FB54E350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945732"/>
            <a:ext cx="9140952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Narrow" panose="020B0606020202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urotb@who.int" TargetMode="External"/><Relationship Id="rId2" Type="http://schemas.openxmlformats.org/officeDocument/2006/relationships/hyperlink" Target="http://www.euro.who.int/en/health-topics/communicable-diseases/hiva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twitter.com/WHO_Europe_TB" TargetMode="External"/><Relationship Id="rId4" Type="http://schemas.openxmlformats.org/officeDocument/2006/relationships/hyperlink" Target="http://www.euro.who.int/t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9308"/>
            <a:ext cx="7772400" cy="1584176"/>
          </a:xfrm>
        </p:spPr>
        <p:txBody>
          <a:bodyPr>
            <a:noAutofit/>
          </a:bodyPr>
          <a:lstStyle/>
          <a:p>
            <a:r>
              <a:rPr lang="en-US" sz="3200" dirty="0"/>
              <a:t>Essential HIV care package for migrants: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central </a:t>
            </a:r>
            <a:r>
              <a:rPr lang="en-US" sz="3200" dirty="0"/>
              <a:t>Asia 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endParaRPr lang="en-GB" sz="1800" dirty="0">
              <a:effectLst/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51720" y="3039313"/>
            <a:ext cx="4640560" cy="627112"/>
          </a:xfrm>
        </p:spPr>
        <p:txBody>
          <a:bodyPr>
            <a:no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Dr </a:t>
            </a:r>
            <a:r>
              <a:rPr lang="en-US" sz="1400" dirty="0" smtClean="0">
                <a:cs typeface="Arial" panose="020B0604020202020204" pitchFamily="34" charset="0"/>
              </a:rPr>
              <a:t>Elena </a:t>
            </a:r>
            <a:r>
              <a:rPr lang="en-US" sz="1400" dirty="0" smtClean="0">
                <a:cs typeface="Arial" panose="020B0604020202020204" pitchFamily="34" charset="0"/>
              </a:rPr>
              <a:t>Vovc </a:t>
            </a:r>
            <a:endParaRPr lang="en-US" sz="1400" dirty="0" smtClean="0">
              <a:cs typeface="Arial" panose="020B0604020202020204" pitchFamily="34" charset="0"/>
            </a:endParaRPr>
          </a:p>
          <a:p>
            <a:r>
              <a:rPr lang="en-US" sz="1400" dirty="0" smtClean="0">
                <a:cs typeface="Arial" panose="020B0604020202020204" pitchFamily="34" charset="0"/>
              </a:rPr>
              <a:t>Technical Officer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Joint TB, HIV and viral hepatitis </a:t>
            </a:r>
            <a:r>
              <a:rPr lang="en-US" sz="1400" dirty="0" err="1" smtClean="0">
                <a:cs typeface="Arial" panose="020B0604020202020204" pitchFamily="34" charset="0"/>
              </a:rPr>
              <a:t>programme</a:t>
            </a:r>
            <a:endParaRPr lang="en-US" sz="1400" dirty="0" smtClean="0">
              <a:cs typeface="Arial" panose="020B0604020202020204" pitchFamily="34" charset="0"/>
            </a:endParaRPr>
          </a:p>
          <a:p>
            <a:r>
              <a:rPr lang="en-US" sz="1400" dirty="0" smtClean="0">
                <a:cs typeface="Arial" panose="020B0604020202020204" pitchFamily="34" charset="0"/>
              </a:rPr>
              <a:t>Division of </a:t>
            </a:r>
            <a:r>
              <a:rPr lang="en-US" sz="1400" dirty="0">
                <a:cs typeface="Arial" panose="020B0604020202020204" pitchFamily="34" charset="0"/>
              </a:rPr>
              <a:t>E</a:t>
            </a:r>
            <a:r>
              <a:rPr lang="en-US" sz="1400" dirty="0" smtClean="0">
                <a:cs typeface="Arial" panose="020B0604020202020204" pitchFamily="34" charset="0"/>
              </a:rPr>
              <a:t>mergency Health and Communicable </a:t>
            </a:r>
            <a:r>
              <a:rPr lang="en-US" sz="1400" dirty="0">
                <a:cs typeface="Arial" panose="020B0604020202020204" pitchFamily="34" charset="0"/>
              </a:rPr>
              <a:t>D</a:t>
            </a:r>
            <a:r>
              <a:rPr lang="en-US" sz="1400" dirty="0" smtClean="0">
                <a:cs typeface="Arial" panose="020B0604020202020204" pitchFamily="34" charset="0"/>
              </a:rPr>
              <a:t>iseases  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WHO Regional Office for Europe</a:t>
            </a:r>
            <a:endParaRPr lang="en-GB" sz="1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AF7A-9BA8-4C30-89F9-49A600C332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7193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Commitment and stewardship</a:t>
            </a:r>
            <a:r>
              <a:rPr lang="en-US" dirty="0">
                <a:solidFill>
                  <a:schemeClr val="tx2"/>
                </a:solidFill>
              </a:rPr>
              <a:t>  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77314"/>
            <a:ext cx="7368819" cy="1980221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US" dirty="0"/>
              <a:t>Harmonize HIV treatment  policies, case definitions, reporting and notification mechanisms across countries</a:t>
            </a:r>
          </a:p>
          <a:p>
            <a:pPr lvl="0" algn="just"/>
            <a:r>
              <a:rPr lang="en-US" dirty="0"/>
              <a:t>Form a regional network on cross- and </a:t>
            </a:r>
            <a:r>
              <a:rPr lang="en-US" dirty="0" err="1"/>
              <a:t>transborder</a:t>
            </a:r>
            <a:r>
              <a:rPr lang="en-US" dirty="0"/>
              <a:t> collaboration, coordination, referral, follow-up and provision of ongoing care and treatment for TB, HIV and TBHIV among migrants, including advocacy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47" y="3337554"/>
            <a:ext cx="3300367" cy="17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367965"/>
            <a:ext cx="2627768" cy="15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Legal aspects and ethics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841276"/>
            <a:ext cx="6048671" cy="409070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000" dirty="0"/>
              <a:t>Eliminate HIV related stigma, discrimination and violence; </a:t>
            </a:r>
            <a:r>
              <a:rPr lang="en-US" sz="2000" b="1" dirty="0">
                <a:solidFill>
                  <a:srgbClr val="C00000"/>
                </a:solidFill>
              </a:rPr>
              <a:t>review policies related to restrictions on entry, stay and residence based on HIV status </a:t>
            </a:r>
            <a:r>
              <a:rPr lang="en-US" sz="2000" dirty="0"/>
              <a:t>with a view to discontinue mandatory testing, detentions and deportations based on HIV status. 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To </a:t>
            </a:r>
            <a:r>
              <a:rPr lang="en-US" sz="2000" b="1" dirty="0"/>
              <a:t>promote well-managed policies and practices that enable achievement of sustainable development goals</a:t>
            </a:r>
          </a:p>
          <a:p>
            <a:pPr lvl="0">
              <a:spcBef>
                <a:spcPts val="1200"/>
              </a:spcBef>
            </a:pPr>
            <a:r>
              <a:rPr lang="en-US" sz="2000" b="1" dirty="0"/>
              <a:t>Health care to be provided irrespective of migrants’ legal status without discrimination </a:t>
            </a:r>
          </a:p>
          <a:p>
            <a:pPr lvl="0">
              <a:spcBef>
                <a:spcPts val="1200"/>
              </a:spcBef>
            </a:pPr>
            <a:r>
              <a:rPr lang="en-US" sz="2000" dirty="0"/>
              <a:t>Provide access to legal services for potential violations of human rights</a:t>
            </a:r>
          </a:p>
        </p:txBody>
      </p:sp>
      <p:pic>
        <p:nvPicPr>
          <p:cNvPr id="1028" name="Picture 4" descr="Image result for legal and ethical iss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36" y="78144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Finance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97294"/>
            <a:ext cx="5616624" cy="3720413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/>
              <a:t>Funding to cover costs related to the continuum of HIV services, including </a:t>
            </a:r>
            <a:r>
              <a:rPr lang="en-US" sz="2600" dirty="0">
                <a:solidFill>
                  <a:srgbClr val="FF0000"/>
                </a:solidFill>
              </a:rPr>
              <a:t>treatment for all migrants </a:t>
            </a:r>
            <a:r>
              <a:rPr lang="en-US" sz="2600" dirty="0"/>
              <a:t>regardless of their migratory status</a:t>
            </a:r>
          </a:p>
          <a:p>
            <a:pPr lvl="0"/>
            <a:endParaRPr lang="en-US" sz="2600" dirty="0"/>
          </a:p>
          <a:p>
            <a:pPr lvl="0"/>
            <a:r>
              <a:rPr lang="en-US" sz="2600" dirty="0"/>
              <a:t>International partners commit to work with governments on additional sources of support and </a:t>
            </a:r>
            <a:r>
              <a:rPr lang="en-US" sz="2600" dirty="0">
                <a:solidFill>
                  <a:srgbClr val="FF0000"/>
                </a:solidFill>
              </a:rPr>
              <a:t>innovative financing mechanisms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AutoShape 4" descr="Image result for Ð¼Ð¸Ð³ÑÐ°Ð½ÑÑ Ð¸ Ð´ÐµÐ½ÑÐ³Ð¸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97294"/>
            <a:ext cx="2569459" cy="13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4828"/>
            <a:ext cx="6858000" cy="9525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Service </a:t>
            </a:r>
            <a:r>
              <a:rPr lang="en-US" b="1" dirty="0" smtClean="0"/>
              <a:t>delivery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7260"/>
            <a:ext cx="7200801" cy="5184576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Adapt existing health services &amp; </a:t>
            </a:r>
            <a:r>
              <a:rPr lang="en-US" sz="1800" dirty="0">
                <a:solidFill>
                  <a:srgbClr val="C00000"/>
                </a:solidFill>
              </a:rPr>
              <a:t>provide migrant-sensitive services</a:t>
            </a:r>
            <a:r>
              <a:rPr lang="en-US" sz="1800" dirty="0"/>
              <a:t>. </a:t>
            </a:r>
          </a:p>
          <a:p>
            <a:pPr lvl="0"/>
            <a:r>
              <a:rPr lang="en-US" sz="1800" dirty="0"/>
              <a:t>Train HIV specialists </a:t>
            </a:r>
            <a:r>
              <a:rPr lang="en-US" sz="1800" dirty="0">
                <a:solidFill>
                  <a:srgbClr val="C00000"/>
                </a:solidFill>
              </a:rPr>
              <a:t>to increase cultural sensitivity</a:t>
            </a:r>
            <a:r>
              <a:rPr lang="en-US" sz="1800" dirty="0"/>
              <a:t>, address cultural and language barriers </a:t>
            </a:r>
            <a:r>
              <a:rPr lang="en-US" sz="1800" dirty="0">
                <a:solidFill>
                  <a:srgbClr val="C00000"/>
                </a:solidFill>
              </a:rPr>
              <a:t>and reduce stigma </a:t>
            </a:r>
            <a:r>
              <a:rPr lang="en-US" sz="1800" dirty="0"/>
              <a:t>towards migrants. </a:t>
            </a:r>
          </a:p>
          <a:p>
            <a:pPr lvl="0"/>
            <a:r>
              <a:rPr lang="en-US" sz="1800" dirty="0"/>
              <a:t>Host countries and countries of origin of migrants to provide </a:t>
            </a:r>
            <a:r>
              <a:rPr lang="en-US" sz="1800" dirty="0">
                <a:solidFill>
                  <a:srgbClr val="C00000"/>
                </a:solidFill>
              </a:rPr>
              <a:t>equitable access to prevention services for migrants</a:t>
            </a:r>
            <a:r>
              <a:rPr lang="en-US" sz="1800" dirty="0"/>
              <a:t>. Prevention programs should include: </a:t>
            </a:r>
          </a:p>
          <a:p>
            <a:pPr lvl="1"/>
            <a:r>
              <a:rPr lang="en-US" sz="1800" dirty="0"/>
              <a:t>culturally and linguistically adapted  information to increase migrants’ awareness on HIV; </a:t>
            </a:r>
          </a:p>
          <a:p>
            <a:pPr lvl="1"/>
            <a:r>
              <a:rPr lang="en-US" sz="1800" dirty="0"/>
              <a:t>HIV testing and counseling among migrant communities; </a:t>
            </a:r>
          </a:p>
          <a:p>
            <a:pPr lvl="1"/>
            <a:r>
              <a:rPr lang="en-US" sz="1800" dirty="0"/>
              <a:t>comprehensive prevention services</a:t>
            </a:r>
          </a:p>
          <a:p>
            <a:r>
              <a:rPr lang="en-US" sz="1800" dirty="0"/>
              <a:t>Implement </a:t>
            </a:r>
            <a:r>
              <a:rPr lang="en-US" sz="1800" dirty="0">
                <a:solidFill>
                  <a:srgbClr val="C00000"/>
                </a:solidFill>
              </a:rPr>
              <a:t>interventions adapted to the frequent movements </a:t>
            </a:r>
            <a:r>
              <a:rPr lang="en-US" sz="1800" dirty="0"/>
              <a:t>to ensure continuum of HIV services. </a:t>
            </a:r>
          </a:p>
          <a:p>
            <a:pPr lvl="0"/>
            <a:r>
              <a:rPr lang="en-US" sz="1800" dirty="0"/>
              <a:t>To involve o</a:t>
            </a:r>
            <a:r>
              <a:rPr lang="en-US" sz="1800" dirty="0">
                <a:solidFill>
                  <a:srgbClr val="C00000"/>
                </a:solidFill>
              </a:rPr>
              <a:t>utreach services and mobile facilities with involvement of migrant communities, civil society and NGOs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07" y="0"/>
            <a:ext cx="1949793" cy="21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39216"/>
            <a:ext cx="5440163" cy="952500"/>
          </a:xfrm>
        </p:spPr>
        <p:txBody>
          <a:bodyPr/>
          <a:lstStyle/>
          <a:p>
            <a:r>
              <a:rPr lang="en-US" b="1" dirty="0"/>
              <a:t>Service delivery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3284"/>
            <a:ext cx="5613532" cy="403244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To ensure access to treatment services for all migrants, including HIV antiretroviral treatment and laboratory monitoring services, consistent with the member-states commitments at </a:t>
            </a:r>
            <a:r>
              <a:rPr lang="en-US" b="1" i="1" dirty="0"/>
              <a:t>UNGA (HLM declaration)</a:t>
            </a:r>
            <a:r>
              <a:rPr lang="en-US" dirty="0"/>
              <a:t> and WHO Health assembly (</a:t>
            </a:r>
            <a:r>
              <a:rPr lang="en-US" b="1" i="1" dirty="0"/>
              <a:t>WHO 61.17</a:t>
            </a:r>
            <a:r>
              <a:rPr lang="en-US" dirty="0"/>
              <a:t>).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Innovative partnerships with civil society, non-governmental organizations and </a:t>
            </a:r>
            <a:r>
              <a:rPr lang="en-US" dirty="0">
                <a:solidFill>
                  <a:srgbClr val="C00000"/>
                </a:solidFill>
              </a:rPr>
              <a:t>diaspora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Upon return to home country, provide confidential </a:t>
            </a:r>
            <a:r>
              <a:rPr lang="en-US" dirty="0">
                <a:solidFill>
                  <a:srgbClr val="C00000"/>
                </a:solidFill>
              </a:rPr>
              <a:t>voluntary HIV testing and counseling to returning migrants</a:t>
            </a:r>
            <a:r>
              <a:rPr lang="en-US" dirty="0"/>
              <a:t>, including referrals and coverage for treatment and care as needed, respecting the right to confidentiality and privacy. 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36" y="913284"/>
            <a:ext cx="32106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01" y="3433564"/>
            <a:ext cx="1152128" cy="16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migrants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41" y="3502712"/>
            <a:ext cx="2016660" cy="7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865"/>
            <a:ext cx="6858000" cy="64841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Surveillance and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97294"/>
            <a:ext cx="5820647" cy="41078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Countries are to: </a:t>
            </a:r>
          </a:p>
          <a:p>
            <a:pPr lvl="0"/>
            <a:r>
              <a:rPr lang="en-US" b="1" dirty="0"/>
              <a:t>include core indicators for monitoring HIV among migrants in their surveillance systems</a:t>
            </a:r>
            <a:r>
              <a:rPr lang="en-US" dirty="0"/>
              <a:t>, including data from HIV and TB services, respecting confidentiality and data protection.</a:t>
            </a:r>
          </a:p>
          <a:p>
            <a:pPr lvl="1"/>
            <a:r>
              <a:rPr lang="en-US" dirty="0"/>
              <a:t>Biological and behavioral surveys among migrant population are necessary to understand the dynamics of HIV among this group and evaluate their needs. </a:t>
            </a:r>
          </a:p>
          <a:p>
            <a:pPr marL="380985" lvl="1" indent="0">
              <a:buNone/>
            </a:pPr>
            <a:endParaRPr lang="en-US" dirty="0"/>
          </a:p>
          <a:p>
            <a:pPr lvl="0"/>
            <a:r>
              <a:rPr lang="en-US" dirty="0"/>
              <a:t>Integrate into national surveillance </a:t>
            </a:r>
            <a:r>
              <a:rPr lang="en-US" dirty="0" err="1"/>
              <a:t>programmes</a:t>
            </a:r>
            <a:r>
              <a:rPr lang="en-US" dirty="0"/>
              <a:t> population-specific </a:t>
            </a:r>
            <a:r>
              <a:rPr lang="en-US" dirty="0" err="1"/>
              <a:t>behavioural</a:t>
            </a:r>
            <a:r>
              <a:rPr lang="en-US" dirty="0"/>
              <a:t> and size estimates surveys to </a:t>
            </a:r>
            <a:r>
              <a:rPr lang="en-US" b="1" dirty="0">
                <a:solidFill>
                  <a:srgbClr val="C00000"/>
                </a:solidFill>
              </a:rPr>
              <a:t>ensure timely evidence on specific populations size and HIV prevalence, among migrants </a:t>
            </a:r>
            <a:r>
              <a:rPr lang="en-US" dirty="0"/>
              <a:t>and other key populations, and thus </a:t>
            </a:r>
            <a:r>
              <a:rPr lang="en-US" b="1" dirty="0"/>
              <a:t>assure further adaptation of </a:t>
            </a:r>
            <a:r>
              <a:rPr lang="en-US" b="1" dirty="0">
                <a:solidFill>
                  <a:srgbClr val="C00000"/>
                </a:solidFill>
              </a:rPr>
              <a:t>evidence based decisions for development of appropriate policies and interventions</a:t>
            </a:r>
            <a:r>
              <a:rPr lang="en-US" b="1" dirty="0"/>
              <a:t>. </a:t>
            </a:r>
          </a:p>
          <a:p>
            <a:pPr lvl="1"/>
            <a:r>
              <a:rPr lang="en-US" dirty="0"/>
              <a:t>Relevant UN agencies to provide technical support upon countries requests.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90" y="1124880"/>
            <a:ext cx="19442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 result for epidemiological surveil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90" y="2737487"/>
            <a:ext cx="1985159" cy="11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90418"/>
            <a:ext cx="1174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9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13284"/>
            <a:ext cx="7704856" cy="398444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Disseminate </a:t>
            </a:r>
            <a:r>
              <a:rPr lang="en-US" sz="2000" dirty="0" smtClean="0"/>
              <a:t>the officially endorsed version of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essential HIV care package for migrants for Central Asia Republics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Cooperating in </a:t>
            </a:r>
            <a:r>
              <a:rPr lang="en-US" sz="2000" dirty="0">
                <a:solidFill>
                  <a:srgbClr val="C00000"/>
                </a:solidFill>
              </a:rPr>
              <a:t>collecting and analyzing </a:t>
            </a:r>
            <a:r>
              <a:rPr lang="en-US" sz="2000" dirty="0" smtClean="0">
                <a:solidFill>
                  <a:srgbClr val="C00000"/>
                </a:solidFill>
              </a:rPr>
              <a:t>data </a:t>
            </a:r>
            <a:r>
              <a:rPr lang="en-US" sz="2000" dirty="0" smtClean="0"/>
              <a:t>/ </a:t>
            </a:r>
            <a:r>
              <a:rPr lang="en-US" sz="2000" dirty="0"/>
              <a:t>strengthen monitoring of HIV, TB, viral </a:t>
            </a:r>
            <a:r>
              <a:rPr lang="en-US" sz="2000" dirty="0" smtClean="0"/>
              <a:t>hepatitis </a:t>
            </a:r>
            <a:r>
              <a:rPr lang="en-US" sz="2000" dirty="0"/>
              <a:t>among migrants 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Engaging diaspora</a:t>
            </a:r>
            <a:r>
              <a:rPr lang="en-US" sz="2000" dirty="0"/>
              <a:t>, enabling migrants and peer support groups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Raise funds </a:t>
            </a:r>
            <a:r>
              <a:rPr lang="en-US" sz="2000" dirty="0"/>
              <a:t>for </a:t>
            </a:r>
            <a:r>
              <a:rPr lang="en-US" sz="2000" dirty="0" smtClean="0"/>
              <a:t>HIV prevention, treatment </a:t>
            </a:r>
            <a:r>
              <a:rPr lang="en-US" sz="2000" dirty="0"/>
              <a:t>and </a:t>
            </a:r>
            <a:r>
              <a:rPr lang="en-US" sz="2000" dirty="0" smtClean="0"/>
              <a:t>care to cover services for labor migrants </a:t>
            </a:r>
            <a:r>
              <a:rPr lang="en-US" sz="2000" dirty="0"/>
              <a:t>across </a:t>
            </a:r>
            <a:r>
              <a:rPr lang="en-US" sz="2000" dirty="0" smtClean="0"/>
              <a:t>the HIV </a:t>
            </a:r>
            <a:r>
              <a:rPr lang="en-US" sz="2000" dirty="0"/>
              <a:t>care </a:t>
            </a:r>
            <a:r>
              <a:rPr lang="en-US" sz="2000" dirty="0" smtClean="0"/>
              <a:t>continuum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Expand the model </a:t>
            </a:r>
            <a:r>
              <a:rPr lang="en-US" sz="2000" dirty="0"/>
              <a:t>to other countries of the Region/global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4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7220"/>
            <a:ext cx="7920880" cy="4567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Acknowledgements: 	</a:t>
            </a:r>
          </a:p>
          <a:p>
            <a:pPr marL="0" indent="0">
              <a:buNone/>
            </a:pPr>
            <a:r>
              <a:rPr lang="en-US" sz="1600" dirty="0"/>
              <a:t>	Member States </a:t>
            </a:r>
            <a:r>
              <a:rPr lang="en-US" sz="1600" dirty="0" smtClean="0"/>
              <a:t>– central Asia countries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RO and COs </a:t>
            </a:r>
            <a:r>
              <a:rPr lang="en-US" sz="1600" dirty="0" smtClean="0"/>
              <a:t>colleagues – Masoud Dara, Annemarie </a:t>
            </a:r>
            <a:r>
              <a:rPr lang="en-US" sz="1600" dirty="0" err="1" smtClean="0"/>
              <a:t>Stengaard</a:t>
            </a:r>
            <a:r>
              <a:rPr lang="en-US" sz="1600" dirty="0" smtClean="0"/>
              <a:t>, Antons Mozalevskis, 			</a:t>
            </a:r>
            <a:r>
              <a:rPr lang="en-US" sz="1600" dirty="0" smtClean="0"/>
              <a:t>J</a:t>
            </a:r>
            <a:r>
              <a:rPr lang="en-US" sz="1600" dirty="0" smtClean="0"/>
              <a:t>amshid </a:t>
            </a:r>
            <a:r>
              <a:rPr lang="en-US" sz="1600" dirty="0" err="1" smtClean="0"/>
              <a:t>Gadoev</a:t>
            </a:r>
            <a:r>
              <a:rPr lang="en-US" sz="1600" dirty="0" smtClean="0"/>
              <a:t>, </a:t>
            </a:r>
            <a:r>
              <a:rPr lang="en-US" sz="1600" dirty="0" smtClean="0"/>
              <a:t>J</a:t>
            </a:r>
            <a:r>
              <a:rPr lang="en-US" sz="1600" dirty="0" smtClean="0"/>
              <a:t>arno </a:t>
            </a:r>
            <a:r>
              <a:rPr lang="en-US" sz="1600" dirty="0" err="1" smtClean="0"/>
              <a:t>Habiht</a:t>
            </a:r>
            <a:r>
              <a:rPr lang="en-US" sz="1600" dirty="0" smtClean="0"/>
              <a:t>, Ihor </a:t>
            </a:r>
            <a:r>
              <a:rPr lang="en-US" sz="1600" dirty="0" err="1" smtClean="0"/>
              <a:t>Pokanevich</a:t>
            </a:r>
            <a:r>
              <a:rPr lang="en-US" sz="1600" dirty="0" smtClean="0"/>
              <a:t>, </a:t>
            </a:r>
            <a:r>
              <a:rPr lang="en-US" sz="1600" dirty="0" err="1" smtClean="0"/>
              <a:t>Abdulakhada</a:t>
            </a:r>
            <a:r>
              <a:rPr lang="en-US" sz="1600" dirty="0" smtClean="0"/>
              <a:t> </a:t>
            </a:r>
            <a:r>
              <a:rPr lang="en-US" sz="1600" dirty="0" err="1" smtClean="0"/>
              <a:t>Safarov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UNAIDS, IOM, UNODC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Michel Kazatchkine, Isabela Barbosa</a:t>
            </a:r>
            <a:r>
              <a:rPr lang="en-US" sz="1600" dirty="0"/>
              <a:t>	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AFEW and Project HOPE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www.euro.who.int/en/health-topics/communicable-diseases/hivaids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eurohiv@who.int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GB" sz="2000" kern="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0" indent="0">
              <a:buNone/>
            </a:pPr>
            <a:r>
              <a:rPr lang="en-GB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Subscribe </a:t>
            </a:r>
            <a:r>
              <a:rPr lang="en-GB" sz="1800" kern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to our Joint TB, HIV and viral Hepatitis (JTH) </a:t>
            </a:r>
            <a:r>
              <a:rPr lang="en-GB" sz="1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newsletter:</a:t>
            </a:r>
          </a:p>
          <a:p>
            <a:pPr marL="0" indent="0">
              <a:buNone/>
            </a:pPr>
            <a:r>
              <a:rPr lang="en-GB" sz="1800" dirty="0" smtClean="0">
                <a:hlinkClick r:id="rId4"/>
              </a:rPr>
              <a:t>www.euro.who.int/tb</a:t>
            </a:r>
            <a:endParaRPr lang="en-GB" sz="1800" dirty="0"/>
          </a:p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 indent="0">
              <a:buNone/>
            </a:pPr>
            <a:endParaRPr lang="en-US" sz="2000" dirty="0">
              <a:hlinkClick r:id="rId5"/>
            </a:endParaRPr>
          </a:p>
        </p:txBody>
      </p:sp>
      <p:pic>
        <p:nvPicPr>
          <p:cNvPr id="5" name="Content Placeholder 8" descr="C:\Users\hasanovas\Desktop\World TB Day 2018\Carl\JTHX17_101.jpg">
            <a:extLst>
              <a:ext uri="{FF2B5EF4-FFF2-40B4-BE49-F238E27FC236}">
                <a16:creationId xmlns:a16="http://schemas.microsoft.com/office/drawing/2014/main" xmlns="" id="{FF3FC8B4-9623-4AA3-9D0A-51623434EEE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8483" r="3909" b="6195"/>
          <a:stretch/>
        </p:blipFill>
        <p:spPr bwMode="auto">
          <a:xfrm>
            <a:off x="6804248" y="3052498"/>
            <a:ext cx="1883157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8915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1196"/>
            <a:ext cx="6812707" cy="952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Estimated new HIV </a:t>
            </a:r>
            <a:r>
              <a:rPr lang="en-US" sz="2700" dirty="0"/>
              <a:t>infections, 2000-2017 and 2020 </a:t>
            </a:r>
            <a:r>
              <a:rPr lang="en-US" sz="2700" dirty="0" smtClean="0"/>
              <a:t>target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1900" dirty="0" smtClean="0"/>
              <a:t>Eastern </a:t>
            </a:r>
            <a:r>
              <a:rPr lang="en-US" sz="1900" dirty="0"/>
              <a:t>E</a:t>
            </a:r>
            <a:r>
              <a:rPr lang="en-US" sz="1900" dirty="0" smtClean="0"/>
              <a:t>urope and Central Asia (EECA) and Western and Central Europe (WCE)</a:t>
            </a: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1836000" y="1980000"/>
            <a:ext cx="2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5697" y="5417785"/>
            <a:ext cx="63642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UNAIDS.2018 estimates</a:t>
            </a:r>
            <a:endParaRPr lang="en-US" altLang="en-US" sz="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2" y="1101146"/>
            <a:ext cx="7645842" cy="42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59" y="193204"/>
            <a:ext cx="1695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" y="18925"/>
            <a:ext cx="533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51" y="3855685"/>
            <a:ext cx="419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73724"/>
            <a:ext cx="1000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0846" y="559009"/>
            <a:ext cx="6525491" cy="4878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46" y="98894"/>
            <a:ext cx="2665255" cy="6905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49" y="-34119"/>
            <a:ext cx="5961422" cy="685271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Proportion HIV </a:t>
            </a:r>
            <a:r>
              <a:rPr lang="en-GB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diagnoses in migrants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*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by 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country of </a:t>
            </a:r>
            <a:r>
              <a:rPr lang="en-GB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report, EU/EEA 2016</a:t>
            </a:r>
            <a:endParaRPr lang="en-GB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1331640" y="5462360"/>
            <a:ext cx="58326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Surveillance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in </a:t>
            </a:r>
            <a:r>
              <a:rPr lang="en-GB" sz="1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137480"/>
            <a:ext cx="41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* Migrants are all persons born outside of the country in which the diagnosis was made. </a:t>
            </a:r>
          </a:p>
          <a:p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200" dirty="0" smtClean="0">
                <a:latin typeface="Calibri" panose="020F0502020204030204" pitchFamily="34" charset="0"/>
              </a:rPr>
              <a:t>Data include only cases with known region of origin; </a:t>
            </a:r>
          </a:p>
          <a:p>
            <a:r>
              <a:rPr lang="en-GB" sz="1200" dirty="0" smtClean="0">
                <a:latin typeface="Calibri" panose="020F0502020204030204" pitchFamily="34" charset="0"/>
              </a:rPr>
              <a:t>One or no </a:t>
            </a:r>
            <a:r>
              <a:rPr lang="en-GB" sz="1200" dirty="0">
                <a:latin typeface="Calibri" panose="020F0502020204030204" pitchFamily="34" charset="0"/>
              </a:rPr>
              <a:t>cases </a:t>
            </a:r>
            <a:r>
              <a:rPr lang="en-GB" sz="1200" dirty="0" smtClean="0">
                <a:latin typeface="Calibri" panose="020F0502020204030204" pitchFamily="34" charset="0"/>
              </a:rPr>
              <a:t>were reported </a:t>
            </a:r>
            <a:r>
              <a:rPr lang="en-GB" sz="1200" dirty="0">
                <a:latin typeface="Calibri" panose="020F0502020204030204" pitchFamily="34" charset="0"/>
              </a:rPr>
              <a:t>among migrants in </a:t>
            </a:r>
            <a:r>
              <a:rPr lang="en-GB" sz="1200" dirty="0" smtClean="0">
                <a:latin typeface="Calibri" panose="020F0502020204030204" pitchFamily="34" charset="0"/>
              </a:rPr>
              <a:t>Hungary or Liechtenstein 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35034" y="1281054"/>
            <a:ext cx="2034870" cy="648878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New diagnoses in migrants from high-endemic countries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35034" y="2105754"/>
            <a:ext cx="2034870" cy="63164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New diagnoses in migrants from other countries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5308" y="3012994"/>
            <a:ext cx="297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EU/EEA: 40% diagnosed in 2016 were born abroad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Background</a:t>
            </a:r>
            <a:r>
              <a:rPr lang="en-US" sz="2333" b="1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34" y="1181364"/>
            <a:ext cx="5050904" cy="37716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EECA – home to one of the world’s largest international labor migration trends and an important migration corridor</a:t>
            </a:r>
          </a:p>
          <a:p>
            <a:endParaRPr lang="en-US" dirty="0"/>
          </a:p>
          <a:p>
            <a:r>
              <a:rPr lang="en-US" dirty="0"/>
              <a:t>Key migration flows </a:t>
            </a:r>
          </a:p>
          <a:p>
            <a:pPr lvl="1"/>
            <a:r>
              <a:rPr lang="en-US" dirty="0"/>
              <a:t>between central Asian countries and the Russian Federation, </a:t>
            </a:r>
          </a:p>
          <a:p>
            <a:pPr lvl="1"/>
            <a:r>
              <a:rPr lang="en-US" dirty="0"/>
              <a:t>between Ukraine, Caucasus and Moldova and the Russian Federation </a:t>
            </a:r>
          </a:p>
          <a:p>
            <a:pPr lvl="1"/>
            <a:r>
              <a:rPr lang="en-US" u="sng" dirty="0"/>
              <a:t>within central Asian countries</a:t>
            </a:r>
            <a:r>
              <a:rPr lang="en-US" dirty="0"/>
              <a:t>.</a:t>
            </a:r>
          </a:p>
          <a:p>
            <a:pPr marL="285739" lvl="1" indent="-285739">
              <a:buFont typeface="Arial" panose="020B0604020202020204" pitchFamily="34" charset="0"/>
              <a:buChar char="•"/>
            </a:pPr>
            <a:endParaRPr lang="en-US" sz="2667" dirty="0"/>
          </a:p>
          <a:p>
            <a:pPr marL="285739" lvl="1" indent="-285739">
              <a:buFont typeface="Arial" panose="020B0604020202020204" pitchFamily="34" charset="0"/>
              <a:buChar char="•"/>
            </a:pPr>
            <a:r>
              <a:rPr lang="en-US" sz="2667" dirty="0"/>
              <a:t>Trends not expected to decline.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7380"/>
            <a:ext cx="3036993" cy="171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621"/>
            <a:ext cx="6429333" cy="9525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chemeClr val="tx2"/>
                </a:solidFill>
              </a:rPr>
              <a:t>Migrant’s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95" y="847397"/>
            <a:ext cx="5713394" cy="4045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socioeconomic </a:t>
            </a:r>
            <a:r>
              <a:rPr lang="en-US" sz="2000" dirty="0"/>
              <a:t>profile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living and social conditions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</a:t>
            </a:r>
            <a:r>
              <a:rPr lang="en-US" sz="2000" dirty="0" smtClean="0"/>
              <a:t>isk </a:t>
            </a:r>
            <a:r>
              <a:rPr lang="en-US" sz="2000" dirty="0"/>
              <a:t>factors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inadequate access to health care services including HIV prevention and treatment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lack of awareness and/or insufficient legal protection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possible exploitation before, during or after migration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tigma </a:t>
            </a:r>
            <a:r>
              <a:rPr lang="en-US" sz="2000" dirty="0"/>
              <a:t>and discrimination 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1" y="841276"/>
            <a:ext cx="1951814" cy="144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07" y="97193"/>
            <a:ext cx="6858000" cy="54006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93" y="697260"/>
            <a:ext cx="3960440" cy="43128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3" y="637253"/>
            <a:ext cx="5028559" cy="43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7260"/>
            <a:ext cx="3212156" cy="28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35073" y="4585692"/>
            <a:ext cx="41022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http://erj.ersjournals.com/content/erj/40/5/1081.full.pdf</a:t>
            </a:r>
          </a:p>
        </p:txBody>
      </p:sp>
    </p:spTree>
    <p:extLst>
      <p:ext uri="{BB962C8B-B14F-4D97-AF65-F5344CB8AC3E}">
        <p14:creationId xmlns:p14="http://schemas.microsoft.com/office/powerpoint/2010/main" val="15095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Essential package of HIV services for migrants: Central Asia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5332"/>
            <a:ext cx="5388599" cy="3384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33" b="1" dirty="0"/>
              <a:t>Scope and Purpose:</a:t>
            </a:r>
          </a:p>
          <a:p>
            <a:endParaRPr lang="en-US" dirty="0"/>
          </a:p>
          <a:p>
            <a:r>
              <a:rPr lang="en-US" dirty="0"/>
              <a:t>to guide implementation of a package of interventions to ensure HIV diagnosis, treatment and care for migrants in countries of central Asia.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</a:p>
          <a:p>
            <a:pPr lvl="1"/>
            <a:endParaRPr lang="en-US" i="1" dirty="0"/>
          </a:p>
          <a:p>
            <a:r>
              <a:rPr lang="en-US" b="1" dirty="0"/>
              <a:t>aims to reduce inequalities at national and regional levels in access to HIV services among migrants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3361556"/>
            <a:ext cx="1152128" cy="16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01516"/>
            <a:ext cx="1289399" cy="17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70" y="1057300"/>
            <a:ext cx="2564659" cy="17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32173" y="2437453"/>
            <a:ext cx="2220247" cy="379475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sz="875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September </a:t>
            </a:r>
            <a:r>
              <a:rPr lang="ru-RU" sz="875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2017</a:t>
            </a:r>
            <a:r>
              <a:rPr lang="en-US" sz="875" b="1" dirty="0">
                <a:solidFill>
                  <a:schemeClr val="bg1">
                    <a:lumMod val="95000"/>
                  </a:schemeClr>
                </a:solidFill>
                <a:latin typeface="+mn-lt"/>
                <a:cs typeface="Times New Roman" panose="02020603050405020304" pitchFamily="18" charset="0"/>
              </a:rPr>
              <a:t>, Copenhagen</a:t>
            </a:r>
          </a:p>
          <a:p>
            <a:pPr algn="ctr">
              <a:spcBef>
                <a:spcPts val="500"/>
              </a:spcBef>
            </a:pPr>
            <a:endParaRPr lang="en-US" sz="875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</a:pPr>
            <a:endParaRPr lang="en-US" sz="875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620" y="44793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en-US" sz="2833" b="1" dirty="0"/>
              <a:t>Essential package of HIV services in Migrants: central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16" y="1273324"/>
            <a:ext cx="3709464" cy="3577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33" b="1" dirty="0"/>
              <a:t>Content: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Commitment and stewardship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Legal aspects and ethics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Finance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Service delivery</a:t>
            </a:r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Surveillance and monitoring </a:t>
            </a:r>
          </a:p>
          <a:p>
            <a:endParaRPr lang="en-US" sz="2333" dirty="0"/>
          </a:p>
          <a:p>
            <a:endParaRPr lang="en-US" sz="2333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42620" y="4338232"/>
            <a:ext cx="2129813" cy="379475"/>
          </a:xfrm>
          <a:prstGeom prst="rect">
            <a:avLst/>
          </a:prstGeom>
        </p:spPr>
        <p:txBody>
          <a:bodyPr vert="horz" lIns="76200" tIns="38100" rIns="76200" bIns="3810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en-US" sz="875" b="1" dirty="0">
                <a:latin typeface="+mn-lt"/>
                <a:cs typeface="Times New Roman" panose="02020603050405020304" pitchFamily="18" charset="0"/>
              </a:rPr>
              <a:t>Meeting on 4 central Asia countries an essential package of HIV services in migrants, September </a:t>
            </a:r>
            <a:r>
              <a:rPr lang="ru-RU" sz="875" b="1" dirty="0">
                <a:latin typeface="+mn-lt"/>
                <a:cs typeface="Times New Roman" panose="02020603050405020304" pitchFamily="18" charset="0"/>
              </a:rPr>
              <a:t>2017</a:t>
            </a:r>
            <a:r>
              <a:rPr lang="en-US" sz="875" b="1" dirty="0">
                <a:latin typeface="+mn-lt"/>
                <a:cs typeface="Times New Roman" panose="02020603050405020304" pitchFamily="18" charset="0"/>
              </a:rPr>
              <a:t>, Copenhagen</a:t>
            </a:r>
          </a:p>
          <a:p>
            <a:pPr algn="ctr">
              <a:spcBef>
                <a:spcPts val="500"/>
              </a:spcBef>
            </a:pPr>
            <a:endParaRPr lang="en-US" sz="875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</a:pPr>
            <a:endParaRPr lang="en-US" sz="875" b="1" dirty="0">
              <a:solidFill>
                <a:schemeClr val="bg1">
                  <a:lumMod val="9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86be9114-85bc-4fd8-9c98-8ed36fe247b9@eur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7" y="1140629"/>
            <a:ext cx="2373025" cy="17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030120"/>
            <a:ext cx="1950640" cy="14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90" y="2800139"/>
            <a:ext cx="1834773" cy="13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59" y="3429421"/>
            <a:ext cx="1715933" cy="128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620" y="0"/>
            <a:ext cx="6858000" cy="69726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chemeClr val="tx2"/>
                </a:solidFill>
              </a:rPr>
              <a:t>Commitment and stewardship</a:t>
            </a:r>
            <a:r>
              <a:rPr lang="en-US" dirty="0">
                <a:solidFill>
                  <a:schemeClr val="tx2"/>
                </a:solidFill>
              </a:rPr>
              <a:t>  (1)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9268"/>
            <a:ext cx="7200800" cy="417646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300" dirty="0"/>
              <a:t>Political commitment to strengthen HIV prevention, treatment and care for all including documented and undocumented migrants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Intersectoral collaboration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Peer support mechanism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Inter-governmental cooperation through multisectoral agreements 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Migrant-sensitive HIV prevention interventions to be embedded in National HIV strategies.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3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49388"/>
            <a:ext cx="1234775" cy="994801"/>
          </a:xfrm>
          <a:prstGeom prst="rect">
            <a:avLst/>
          </a:prstGeom>
          <a:blipFill dpi="0" rotWithShape="1">
            <a:blip r:embed="rId5">
              <a:alphaModFix amt="36000"/>
            </a:blip>
            <a:srcRect/>
            <a:tile tx="0" ty="0" sx="100000" sy="100000" flip="none" algn="tl"/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224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8790</TotalTime>
  <Words>1055</Words>
  <Application>Microsoft Office PowerPoint</Application>
  <PresentationFormat>On-screen Show (16:10)</PresentationFormat>
  <Paragraphs>135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Essential HIV care package for migrants:  central Asia  </vt:lpstr>
      <vt:lpstr>Estimated new HIV infections, 2000-2017 and 2020 target  Eastern Europe and Central Asia (EECA) and Western and Central Europe (WCE)</vt:lpstr>
      <vt:lpstr>Proportion HIV diagnoses in migrants* by country of report, EU/EEA 2016</vt:lpstr>
      <vt:lpstr>Background </vt:lpstr>
      <vt:lpstr>Migrant’s aspects</vt:lpstr>
      <vt:lpstr>Building on …</vt:lpstr>
      <vt:lpstr>Essential package of HIV services for migrants: Central Asia</vt:lpstr>
      <vt:lpstr>Essential package of HIV services in Migrants: central Asia</vt:lpstr>
      <vt:lpstr>Commitment and stewardship  (1) </vt:lpstr>
      <vt:lpstr>Commitment and stewardship  (2)</vt:lpstr>
      <vt:lpstr>Legal aspects and ethics </vt:lpstr>
      <vt:lpstr>Finance </vt:lpstr>
      <vt:lpstr>Service delivery (1)</vt:lpstr>
      <vt:lpstr>Service delivery (2)</vt:lpstr>
      <vt:lpstr>Surveillance and monitoring </vt:lpstr>
      <vt:lpstr>Next steps</vt:lpstr>
      <vt:lpstr>  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David Alexander;kuchukhidzeg@who.int</dc:creator>
  <cp:lastModifiedBy>VOVC, Elena</cp:lastModifiedBy>
  <cp:revision>532</cp:revision>
  <cp:lastPrinted>2017-03-14T14:03:11Z</cp:lastPrinted>
  <dcterms:created xsi:type="dcterms:W3CDTF">2016-07-06T13:14:59Z</dcterms:created>
  <dcterms:modified xsi:type="dcterms:W3CDTF">2018-07-26T12:40:05Z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